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Abel" panose="020B0604020202020204" charset="0"/>
      <p:regular r:id="rId19"/>
    </p:embeddedFont>
    <p:embeddedFont>
      <p:font typeface="Algerian" panose="04020705040A02060702" pitchFamily="8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Josefin Slab SemiBold" pitchFamily="2" charset="0"/>
      <p:bold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7">
          <p15:clr>
            <a:srgbClr val="9AA0A6"/>
          </p15:clr>
        </p15:guide>
        <p15:guide id="2" pos="453">
          <p15:clr>
            <a:srgbClr val="9AA0A6"/>
          </p15:clr>
        </p15:guide>
        <p15:guide id="3" orient="horz" pos="339">
          <p15:clr>
            <a:srgbClr val="9AA0A6"/>
          </p15:clr>
        </p15:guide>
        <p15:guide id="4" orient="horz" pos="2901">
          <p15:clr>
            <a:srgbClr val="9AA0A6"/>
          </p15:clr>
        </p15:guide>
        <p15:guide id="5" orient="horz" pos="482">
          <p15:clr>
            <a:srgbClr val="9AA0A6"/>
          </p15:clr>
        </p15:guide>
        <p15:guide id="6" pos="2880">
          <p15:clr>
            <a:srgbClr val="9AA0A6"/>
          </p15:clr>
        </p15:guide>
        <p15:guide id="7" orient="horz" pos="2605">
          <p15:clr>
            <a:srgbClr val="9AA0A6"/>
          </p15:clr>
        </p15:guide>
        <p15:guide id="8" pos="5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pos="5307"/>
        <p:guide pos="453"/>
        <p:guide orient="horz" pos="339"/>
        <p:guide orient="horz" pos="2901"/>
        <p:guide orient="horz" pos="482"/>
        <p:guide pos="2880"/>
        <p:guide orient="horz" pos="2605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60824" y="3596074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4392925" y="-1"/>
            <a:ext cx="4751065" cy="5140175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9450" y="767538"/>
            <a:ext cx="3934800" cy="28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404525" y="3526660"/>
            <a:ext cx="2019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9" y="1125922"/>
            <a:ext cx="9144070" cy="4017631"/>
          </a:xfrm>
          <a:custGeom>
            <a:avLst/>
            <a:gdLst/>
            <a:ahLst/>
            <a:cxnLst/>
            <a:rect l="l" t="t" r="r" b="b"/>
            <a:pathLst>
              <a:path w="71821" h="31556" extrusionOk="0">
                <a:moveTo>
                  <a:pt x="71296" y="0"/>
                </a:moveTo>
                <a:cubicBezTo>
                  <a:pt x="60837" y="0"/>
                  <a:pt x="54281" y="13932"/>
                  <a:pt x="41985" y="17710"/>
                </a:cubicBezTo>
                <a:cubicBezTo>
                  <a:pt x="39771" y="18390"/>
                  <a:pt x="37802" y="18683"/>
                  <a:pt x="35997" y="18683"/>
                </a:cubicBezTo>
                <a:cubicBezTo>
                  <a:pt x="25430" y="18683"/>
                  <a:pt x="20525" y="8623"/>
                  <a:pt x="5409" y="7269"/>
                </a:cubicBezTo>
                <a:cubicBezTo>
                  <a:pt x="4585" y="7195"/>
                  <a:pt x="3783" y="7160"/>
                  <a:pt x="3004" y="7160"/>
                </a:cubicBezTo>
                <a:cubicBezTo>
                  <a:pt x="1963" y="7160"/>
                  <a:pt x="962" y="7224"/>
                  <a:pt x="1" y="7346"/>
                </a:cubicBezTo>
                <a:lnTo>
                  <a:pt x="1" y="31555"/>
                </a:lnTo>
                <a:lnTo>
                  <a:pt x="71820" y="31555"/>
                </a:lnTo>
                <a:lnTo>
                  <a:pt x="71820" y="12"/>
                </a:lnTo>
                <a:cubicBezTo>
                  <a:pt x="71644" y="4"/>
                  <a:pt x="71470" y="0"/>
                  <a:pt x="71296" y="0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0" y="-3319"/>
            <a:ext cx="6840085" cy="5271331"/>
          </a:xfrm>
          <a:custGeom>
            <a:avLst/>
            <a:gdLst/>
            <a:ahLst/>
            <a:cxnLst/>
            <a:rect l="l" t="t" r="r" b="b"/>
            <a:pathLst>
              <a:path w="50612" h="39005" extrusionOk="0">
                <a:moveTo>
                  <a:pt x="0" y="1"/>
                </a:moveTo>
                <a:lnTo>
                  <a:pt x="0" y="38373"/>
                </a:lnTo>
                <a:cubicBezTo>
                  <a:pt x="2481" y="38795"/>
                  <a:pt x="4983" y="39004"/>
                  <a:pt x="7479" y="39004"/>
                </a:cubicBezTo>
                <a:cubicBezTo>
                  <a:pt x="18546" y="39004"/>
                  <a:pt x="29478" y="34879"/>
                  <a:pt x="37820" y="26821"/>
                </a:cubicBezTo>
                <a:cubicBezTo>
                  <a:pt x="46532" y="18405"/>
                  <a:pt x="50612" y="7535"/>
                  <a:pt x="48437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19750" y="1152475"/>
            <a:ext cx="7704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Josefin Slab SemiBold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Font typeface="Josefin Slab SemiBold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0" y="1125900"/>
            <a:ext cx="9144070" cy="4017631"/>
          </a:xfrm>
          <a:custGeom>
            <a:avLst/>
            <a:gdLst/>
            <a:ahLst/>
            <a:cxnLst/>
            <a:rect l="l" t="t" r="r" b="b"/>
            <a:pathLst>
              <a:path w="71821" h="31556" extrusionOk="0">
                <a:moveTo>
                  <a:pt x="71296" y="0"/>
                </a:moveTo>
                <a:cubicBezTo>
                  <a:pt x="60837" y="0"/>
                  <a:pt x="54281" y="13932"/>
                  <a:pt x="41985" y="17710"/>
                </a:cubicBezTo>
                <a:cubicBezTo>
                  <a:pt x="39771" y="18390"/>
                  <a:pt x="37802" y="18683"/>
                  <a:pt x="35997" y="18683"/>
                </a:cubicBezTo>
                <a:cubicBezTo>
                  <a:pt x="25430" y="18683"/>
                  <a:pt x="20525" y="8623"/>
                  <a:pt x="5409" y="7269"/>
                </a:cubicBezTo>
                <a:cubicBezTo>
                  <a:pt x="4585" y="7195"/>
                  <a:pt x="3783" y="7160"/>
                  <a:pt x="3004" y="7160"/>
                </a:cubicBezTo>
                <a:cubicBezTo>
                  <a:pt x="1963" y="7160"/>
                  <a:pt x="962" y="7224"/>
                  <a:pt x="1" y="7346"/>
                </a:cubicBezTo>
                <a:lnTo>
                  <a:pt x="1" y="31555"/>
                </a:lnTo>
                <a:lnTo>
                  <a:pt x="71820" y="31555"/>
                </a:lnTo>
                <a:lnTo>
                  <a:pt x="71820" y="12"/>
                </a:lnTo>
                <a:cubicBezTo>
                  <a:pt x="71644" y="4"/>
                  <a:pt x="71470" y="0"/>
                  <a:pt x="71296" y="0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5987974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 flipH="1">
            <a:off x="927040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 flipH="1">
            <a:off x="927040" y="2825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4"/>
          </p:nvPr>
        </p:nvSpPr>
        <p:spPr>
          <a:xfrm flipH="1">
            <a:off x="1314640" y="1790813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5"/>
          </p:nvPr>
        </p:nvSpPr>
        <p:spPr>
          <a:xfrm flipH="1">
            <a:off x="1314640" y="339188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6"/>
          </p:nvPr>
        </p:nvSpPr>
        <p:spPr>
          <a:xfrm flipH="1">
            <a:off x="5987974" y="32879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7"/>
          </p:nvPr>
        </p:nvSpPr>
        <p:spPr>
          <a:xfrm flipH="1">
            <a:off x="5987974" y="12499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400"/>
              <a:buFont typeface="Playfair Display"/>
              <a:buNone/>
              <a:defRPr sz="1400">
                <a:solidFill>
                  <a:srgbClr val="E87E4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8"/>
          </p:nvPr>
        </p:nvSpPr>
        <p:spPr>
          <a:xfrm flipH="1">
            <a:off x="4912060" y="1548787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3600">
                <a:solidFill>
                  <a:srgbClr val="E87E4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9"/>
          </p:nvPr>
        </p:nvSpPr>
        <p:spPr>
          <a:xfrm flipH="1">
            <a:off x="5987974" y="1807138"/>
            <a:ext cx="1841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9750" y="1159200"/>
            <a:ext cx="4664400" cy="15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 flipH="1">
            <a:off x="719750" y="2840325"/>
            <a:ext cx="6657600" cy="19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10800000" flipH="1">
            <a:off x="4931991" y="12"/>
            <a:ext cx="4212025" cy="5143476"/>
          </a:xfrm>
          <a:custGeom>
            <a:avLst/>
            <a:gdLst/>
            <a:ahLst/>
            <a:cxnLst/>
            <a:rect l="l" t="t" r="r" b="b"/>
            <a:pathLst>
              <a:path w="39251" h="47931" extrusionOk="0">
                <a:moveTo>
                  <a:pt x="21033" y="0"/>
                </a:moveTo>
                <a:cubicBezTo>
                  <a:pt x="24804" y="8909"/>
                  <a:pt x="24227" y="19157"/>
                  <a:pt x="15856" y="27953"/>
                </a:cubicBezTo>
                <a:cubicBezTo>
                  <a:pt x="8909" y="35252"/>
                  <a:pt x="3511" y="39402"/>
                  <a:pt x="0" y="47931"/>
                </a:cubicBezTo>
                <a:lnTo>
                  <a:pt x="39251" y="47931"/>
                </a:lnTo>
                <a:lnTo>
                  <a:pt x="39251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 rot="10800000" flipH="1">
            <a:off x="5490175" y="2835719"/>
            <a:ext cx="3653843" cy="2307781"/>
          </a:xfrm>
          <a:custGeom>
            <a:avLst/>
            <a:gdLst/>
            <a:ahLst/>
            <a:cxnLst/>
            <a:rect l="l" t="t" r="r" b="b"/>
            <a:pathLst>
              <a:path w="38046" h="24030" extrusionOk="0">
                <a:moveTo>
                  <a:pt x="1" y="0"/>
                </a:moveTo>
                <a:cubicBezTo>
                  <a:pt x="623" y="13426"/>
                  <a:pt x="7226" y="24029"/>
                  <a:pt x="16713" y="24029"/>
                </a:cubicBezTo>
                <a:cubicBezTo>
                  <a:pt x="17940" y="24029"/>
                  <a:pt x="19217" y="23851"/>
                  <a:pt x="20534" y="23479"/>
                </a:cubicBezTo>
                <a:cubicBezTo>
                  <a:pt x="27977" y="21378"/>
                  <a:pt x="33287" y="20158"/>
                  <a:pt x="38046" y="19582"/>
                </a:cubicBezTo>
                <a:lnTo>
                  <a:pt x="38046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 rot="10800000">
            <a:off x="4635261" y="575"/>
            <a:ext cx="4508741" cy="5142923"/>
          </a:xfrm>
          <a:custGeom>
            <a:avLst/>
            <a:gdLst/>
            <a:ahLst/>
            <a:cxnLst/>
            <a:rect l="l" t="t" r="r" b="b"/>
            <a:pathLst>
              <a:path w="33102" h="37758" extrusionOk="0">
                <a:moveTo>
                  <a:pt x="1" y="1"/>
                </a:moveTo>
                <a:lnTo>
                  <a:pt x="1" y="37757"/>
                </a:lnTo>
                <a:cubicBezTo>
                  <a:pt x="3322" y="28273"/>
                  <a:pt x="9391" y="25844"/>
                  <a:pt x="19797" y="20348"/>
                </a:cubicBezTo>
                <a:cubicBezTo>
                  <a:pt x="30202" y="14852"/>
                  <a:pt x="33101" y="8972"/>
                  <a:pt x="31056" y="1"/>
                </a:cubicBez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4606025" y="3514128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 flipH="1">
            <a:off x="12" y="0"/>
            <a:ext cx="8420883" cy="2871006"/>
          </a:xfrm>
          <a:custGeom>
            <a:avLst/>
            <a:gdLst/>
            <a:ahLst/>
            <a:cxnLst/>
            <a:rect l="l" t="t" r="r" b="b"/>
            <a:pathLst>
              <a:path w="64164" h="21876" extrusionOk="0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ctrTitle"/>
          </p:nvPr>
        </p:nvSpPr>
        <p:spPr>
          <a:xfrm flipH="1">
            <a:off x="2984700" y="3207375"/>
            <a:ext cx="30351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 flipH="1">
            <a:off x="2276699" y="1938975"/>
            <a:ext cx="45432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 sz="16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B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l="-1294" t="-910" r="3952" b="909"/>
          <a:stretch/>
        </p:blipFill>
        <p:spPr>
          <a:xfrm>
            <a:off x="155876" y="606582"/>
            <a:ext cx="4977440" cy="4398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0" y="0"/>
            <a:ext cx="9144082" cy="5143495"/>
          </a:xfrm>
          <a:custGeom>
            <a:avLst/>
            <a:gdLst/>
            <a:ahLst/>
            <a:cxnLst/>
            <a:rect l="l" t="t" r="r" b="b"/>
            <a:pathLst>
              <a:path w="112650" h="63365" extrusionOk="0">
                <a:moveTo>
                  <a:pt x="40856" y="3091"/>
                </a:moveTo>
                <a:cubicBezTo>
                  <a:pt x="54200" y="3091"/>
                  <a:pt x="63181" y="19070"/>
                  <a:pt x="64514" y="32231"/>
                </a:cubicBezTo>
                <a:cubicBezTo>
                  <a:pt x="65972" y="46614"/>
                  <a:pt x="53105" y="60401"/>
                  <a:pt x="38196" y="60401"/>
                </a:cubicBezTo>
                <a:cubicBezTo>
                  <a:pt x="36834" y="60401"/>
                  <a:pt x="35456" y="60286"/>
                  <a:pt x="34069" y="60046"/>
                </a:cubicBezTo>
                <a:cubicBezTo>
                  <a:pt x="17427" y="57166"/>
                  <a:pt x="3620" y="47595"/>
                  <a:pt x="3620" y="32231"/>
                </a:cubicBezTo>
                <a:cubicBezTo>
                  <a:pt x="3620" y="16870"/>
                  <a:pt x="18376" y="10456"/>
                  <a:pt x="34069" y="4418"/>
                </a:cubicBezTo>
                <a:cubicBezTo>
                  <a:pt x="36436" y="3507"/>
                  <a:pt x="38703" y="3091"/>
                  <a:pt x="40856" y="3091"/>
                </a:cubicBezTo>
                <a:close/>
                <a:moveTo>
                  <a:pt x="1" y="1"/>
                </a:moveTo>
                <a:lnTo>
                  <a:pt x="1" y="63365"/>
                </a:lnTo>
                <a:lnTo>
                  <a:pt x="112650" y="63365"/>
                </a:lnTo>
                <a:lnTo>
                  <a:pt x="112650" y="1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/>
          <p:nvPr/>
        </p:nvSpPr>
        <p:spPr>
          <a:xfrm rot="10800000" flipH="1">
            <a:off x="4392950" y="-26"/>
            <a:ext cx="4751065" cy="5140175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/>
        </p:nvSpPr>
        <p:spPr>
          <a:xfrm rot="5400000">
            <a:off x="60849" y="3596049"/>
            <a:ext cx="1486600" cy="1608352"/>
          </a:xfrm>
          <a:custGeom>
            <a:avLst/>
            <a:gdLst/>
            <a:ahLst/>
            <a:cxnLst/>
            <a:rect l="l" t="t" r="r" b="b"/>
            <a:pathLst>
              <a:path w="37839" h="40938" extrusionOk="0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>
            <a:spLocks noGrp="1"/>
          </p:cNvSpPr>
          <p:nvPr>
            <p:ph type="ctrTitle"/>
          </p:nvPr>
        </p:nvSpPr>
        <p:spPr>
          <a:xfrm>
            <a:off x="5367233" y="712381"/>
            <a:ext cx="3620890" cy="2870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400"/>
              <a:t>Hartford Bank Loan Application Improvement Process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17" y="233916"/>
            <a:ext cx="5055275" cy="468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155423" y="174064"/>
            <a:ext cx="8590281" cy="83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r>
              <a:rPr lang="en-US" sz="2800"/>
              <a:t>Database Demo</a:t>
            </a:r>
            <a:endParaRPr sz="2800"/>
          </a:p>
        </p:txBody>
      </p:sp>
      <p:sp>
        <p:nvSpPr>
          <p:cNvPr id="286" name="Google Shape;286;p30"/>
          <p:cNvSpPr txBox="1"/>
          <p:nvPr/>
        </p:nvSpPr>
        <p:spPr>
          <a:xfrm>
            <a:off x="278968" y="900100"/>
            <a:ext cx="85926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chemeClr val="lt1"/>
                </a:solidFill>
              </a:rPr>
              <a:t>Multiple systems are connected through our database.</a:t>
            </a:r>
            <a:endParaRPr sz="1700" i="0" u="none" strike="noStrike" cap="none">
              <a:solidFill>
                <a:schemeClr val="lt1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 i="0" u="none" strike="noStrike" cap="none">
                <a:solidFill>
                  <a:schemeClr val="lt1"/>
                </a:solidFill>
              </a:rPr>
              <a:t>Applicant information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 i="0" u="none" strike="noStrike" cap="none">
                <a:solidFill>
                  <a:schemeClr val="lt1"/>
                </a:solidFill>
              </a:rPr>
              <a:t>Verification Agency Information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 i="0" u="none" strike="noStrike" cap="none">
                <a:solidFill>
                  <a:schemeClr val="lt1"/>
                </a:solidFill>
              </a:rPr>
              <a:t>Credit Rating Bureau and Committee Information</a:t>
            </a:r>
            <a:endParaRPr sz="17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chemeClr val="lt1"/>
                </a:solidFill>
              </a:rPr>
              <a:t>This allows us to investigate a request as it moves through the system.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 i="0" u="none" strike="noStrike" cap="none">
                <a:solidFill>
                  <a:schemeClr val="lt1"/>
                </a:solidFill>
              </a:rPr>
              <a:t>We can see where people may fail in the process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</a:pPr>
            <a:r>
              <a:rPr lang="en-US" sz="1700" i="0" u="none" strike="noStrike" cap="none">
                <a:solidFill>
                  <a:schemeClr val="lt1"/>
                </a:solidFill>
              </a:rPr>
              <a:t>Can also observe individuals working for organizations we partner with in the process</a:t>
            </a:r>
            <a:endParaRPr sz="170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276447" y="241299"/>
            <a:ext cx="8590281" cy="83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r>
              <a:rPr lang="en-US" sz="2800"/>
              <a:t>Business Questions</a:t>
            </a:r>
            <a:endParaRPr sz="2800"/>
          </a:p>
        </p:txBody>
      </p:sp>
      <p:sp>
        <p:nvSpPr>
          <p:cNvPr id="293" name="Google Shape;293;p31"/>
          <p:cNvSpPr txBox="1"/>
          <p:nvPr/>
        </p:nvSpPr>
        <p:spPr>
          <a:xfrm>
            <a:off x="276447" y="1079841"/>
            <a:ext cx="84576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 statistical information on approved applicants, and the number of approved applicants by Credit Rating Bureau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Distribution of cases to verification agents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 count of applicants approved by Credit Review Committee but not the initial bureau to find potential areas of improvement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 an individual's likelihood of being approved for a loan</a:t>
            </a:r>
            <a:endParaRPr sz="170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applicants with loan amounts above the average ticket size for optimizing targeting strategies</a:t>
            </a:r>
            <a:endParaRPr sz="170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/>
        </p:nvSpPr>
        <p:spPr>
          <a:xfrm>
            <a:off x="415082" y="241299"/>
            <a:ext cx="8590281" cy="83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Playfair Display"/>
              <a:buNone/>
            </a:pPr>
            <a:r>
              <a:rPr lang="en-US"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Cloud Database Management System</a:t>
            </a:r>
            <a:endParaRPr sz="3200" b="0" i="0" u="none" strike="noStrike" cap="none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137810" y="1207335"/>
            <a:ext cx="886755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</a:rPr>
              <a:t>The cloud database system: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 dirty="0">
                <a:solidFill>
                  <a:srgbClr val="434343"/>
                </a:solidFill>
              </a:rPr>
              <a:t>W</a:t>
            </a:r>
            <a:r>
              <a:rPr lang="en-US" sz="1700" i="0" u="none" strike="noStrike" cap="none" dirty="0">
                <a:solidFill>
                  <a:srgbClr val="434343"/>
                </a:solidFill>
              </a:rPr>
              <a:t>as conceived for the purpose of online data management by using a variety of distributed servers</a:t>
            </a:r>
            <a:endParaRPr sz="1700" dirty="0">
              <a:solidFill>
                <a:srgbClr val="434343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 dirty="0">
                <a:solidFill>
                  <a:schemeClr val="accent4"/>
                </a:solidFill>
              </a:rPr>
              <a:t>I</a:t>
            </a:r>
            <a:r>
              <a:rPr lang="en-US" sz="1700" i="0" u="none" strike="noStrike" cap="none" dirty="0">
                <a:solidFill>
                  <a:schemeClr val="accent4"/>
                </a:solidFill>
              </a:rPr>
              <a:t>s far cheaper than that of maintaining an actual server, wherein a lot of other applications are necessary</a:t>
            </a:r>
            <a:endParaRPr sz="1700" dirty="0">
              <a:solidFill>
                <a:schemeClr val="accent4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 dirty="0">
                <a:solidFill>
                  <a:schemeClr val="accent4"/>
                </a:solidFill>
              </a:rPr>
              <a:t>W</a:t>
            </a:r>
            <a:r>
              <a:rPr lang="en-US" sz="1700" i="0" u="none" strike="noStrike" cap="none" dirty="0">
                <a:solidFill>
                  <a:schemeClr val="accent4"/>
                </a:solidFill>
              </a:rPr>
              <a:t>ill make customer information analysis simple and convenient</a:t>
            </a:r>
            <a:endParaRPr sz="1700" dirty="0">
              <a:solidFill>
                <a:schemeClr val="accent4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1700" dirty="0">
                <a:solidFill>
                  <a:schemeClr val="accent4"/>
                </a:solidFill>
              </a:rPr>
              <a:t>W</a:t>
            </a:r>
            <a:r>
              <a:rPr lang="en-US" sz="1700" i="0" u="none" strike="noStrike" cap="none" dirty="0">
                <a:solidFill>
                  <a:schemeClr val="accent4"/>
                </a:solidFill>
              </a:rPr>
              <a:t>ill emphasize on easy access to files and data .If freak accidents happen, there is no reason for you to worry since all pieces of information are safely kept.</a:t>
            </a:r>
            <a:br>
              <a:rPr lang="en-US" sz="1000" i="0" u="none" strike="noStrike" cap="none" dirty="0">
                <a:solidFill>
                  <a:srgbClr val="000000"/>
                </a:solidFill>
              </a:rPr>
            </a:br>
            <a:endParaRPr sz="10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/>
        </p:nvSpPr>
        <p:spPr>
          <a:xfrm>
            <a:off x="209879" y="845426"/>
            <a:ext cx="8724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Bank can evaluate thousands of applications quickly and impartially. Decisions on mortgages, car loans or extended limits on credit cards can be handled in days or even minutes.</a:t>
            </a:r>
            <a:endParaRPr sz="1700" dirty="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reduces the possibility for human error via automation</a:t>
            </a:r>
            <a:endParaRPr sz="1700" dirty="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Bank has now built a robust credit scoring database management system  to forecast loan performance; manage credit risk; predict the customer's ability and willingness to repay as scheduled, forecast delinquency, bankruptcy rates.</a:t>
            </a:r>
            <a:endParaRPr sz="1700" dirty="0"/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system deciphers patterns in the credit histories of groups of individuals as reflected in credit bureau records</a:t>
            </a:r>
            <a:endParaRPr sz="1700" dirty="0"/>
          </a:p>
        </p:txBody>
      </p:sp>
      <p:sp>
        <p:nvSpPr>
          <p:cNvPr id="307" name="Google Shape;307;p33"/>
          <p:cNvSpPr txBox="1"/>
          <p:nvPr/>
        </p:nvSpPr>
        <p:spPr>
          <a:xfrm>
            <a:off x="466475" y="322206"/>
            <a:ext cx="2743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ctrTitle"/>
          </p:nvPr>
        </p:nvSpPr>
        <p:spPr>
          <a:xfrm flipH="1">
            <a:off x="2984700" y="3207375"/>
            <a:ext cx="30351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None/>
            </a:pP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1"/>
          </p:nvPr>
        </p:nvSpPr>
        <p:spPr>
          <a:xfrm flipH="1">
            <a:off x="2276699" y="1938975"/>
            <a:ext cx="45432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</a:pPr>
            <a:endParaRPr/>
          </a:p>
        </p:txBody>
      </p:sp>
      <p:pic>
        <p:nvPicPr>
          <p:cNvPr id="315" name="Google Shape;315;p34" descr="As A Leader, Are You Asking The Right Questions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3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 flipH="1">
            <a:off x="2276699" y="1938975"/>
            <a:ext cx="4543200" cy="18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400"/>
              <a:buNone/>
            </a:pPr>
            <a:r>
              <a:rPr lang="en-US" sz="8000">
                <a:latin typeface="Algerian"/>
                <a:ea typeface="Algerian"/>
                <a:cs typeface="Algerian"/>
                <a:sym typeface="Algerian"/>
              </a:rPr>
              <a:t>Thank You!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22677" y="498813"/>
            <a:ext cx="633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Agenda</a:t>
            </a:r>
            <a:endParaRPr sz="2800"/>
          </a:p>
        </p:txBody>
      </p:sp>
      <p:sp>
        <p:nvSpPr>
          <p:cNvPr id="141" name="Google Shape;141;p22"/>
          <p:cNvSpPr/>
          <p:nvPr/>
        </p:nvSpPr>
        <p:spPr>
          <a:xfrm>
            <a:off x="154381" y="2030819"/>
            <a:ext cx="1025832" cy="13822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1406051" y="2030819"/>
            <a:ext cx="1127051" cy="138223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 Overview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2758940" y="2030819"/>
            <a:ext cx="1036883" cy="13822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As-Is Process</a:t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021661" y="2030819"/>
            <a:ext cx="1066520" cy="138223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Pain Points and Enablers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5348180" y="2030819"/>
            <a:ext cx="946298" cy="138223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To-Be Process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554477" y="2030819"/>
            <a:ext cx="1064248" cy="13822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Model</a:t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7760775" y="2030819"/>
            <a:ext cx="1064248" cy="13822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Demo</a:t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200401" y="3902148"/>
            <a:ext cx="2594343" cy="108452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 and Next steps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subTitle" idx="2"/>
          </p:nvPr>
        </p:nvSpPr>
        <p:spPr>
          <a:xfrm flipH="1">
            <a:off x="129043" y="1237669"/>
            <a:ext cx="1841399" cy="104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Playfair Display"/>
                <a:ea typeface="Playfair Display"/>
                <a:cs typeface="Playfair Display"/>
                <a:sym typeface="Playfair Display"/>
              </a:rPr>
              <a:t>Rachana </a:t>
            </a:r>
            <a:r>
              <a:rPr lang="en-US" sz="2400"/>
              <a:t>Wagle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856684" y="3297617"/>
            <a:ext cx="850266" cy="625253"/>
          </a:xfrm>
          <a:custGeom>
            <a:avLst/>
            <a:gdLst/>
            <a:ahLst/>
            <a:cxnLst/>
            <a:rect l="l" t="t" r="r" b="b"/>
            <a:pathLst>
              <a:path w="16498" h="12132" extrusionOk="0">
                <a:moveTo>
                  <a:pt x="7973" y="1"/>
                </a:moveTo>
                <a:cubicBezTo>
                  <a:pt x="7489" y="1"/>
                  <a:pt x="7030" y="47"/>
                  <a:pt x="6606" y="126"/>
                </a:cubicBezTo>
                <a:cubicBezTo>
                  <a:pt x="3445" y="716"/>
                  <a:pt x="576" y="3394"/>
                  <a:pt x="100" y="6519"/>
                </a:cubicBezTo>
                <a:cubicBezTo>
                  <a:pt x="26" y="7013"/>
                  <a:pt x="1" y="7501"/>
                  <a:pt x="23" y="7969"/>
                </a:cubicBezTo>
                <a:cubicBezTo>
                  <a:pt x="112" y="9903"/>
                  <a:pt x="1424" y="12132"/>
                  <a:pt x="4189" y="12132"/>
                </a:cubicBezTo>
                <a:cubicBezTo>
                  <a:pt x="4828" y="12132"/>
                  <a:pt x="5545" y="12012"/>
                  <a:pt x="6342" y="11743"/>
                </a:cubicBezTo>
                <a:cubicBezTo>
                  <a:pt x="9464" y="10688"/>
                  <a:pt x="14252" y="11303"/>
                  <a:pt x="15724" y="7969"/>
                </a:cubicBezTo>
                <a:cubicBezTo>
                  <a:pt x="16497" y="6214"/>
                  <a:pt x="15097" y="3742"/>
                  <a:pt x="13112" y="1998"/>
                </a:cubicBezTo>
                <a:cubicBezTo>
                  <a:pt x="11406" y="499"/>
                  <a:pt x="9558" y="1"/>
                  <a:pt x="797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3437050" y="3298803"/>
            <a:ext cx="870623" cy="622934"/>
          </a:xfrm>
          <a:custGeom>
            <a:avLst/>
            <a:gdLst/>
            <a:ahLst/>
            <a:cxnLst/>
            <a:rect l="l" t="t" r="r" b="b"/>
            <a:pathLst>
              <a:path w="16893" h="12087" extrusionOk="0">
                <a:moveTo>
                  <a:pt x="9066" y="1"/>
                </a:moveTo>
                <a:cubicBezTo>
                  <a:pt x="7695" y="1"/>
                  <a:pt x="6073" y="215"/>
                  <a:pt x="4159" y="725"/>
                </a:cubicBezTo>
                <a:cubicBezTo>
                  <a:pt x="1862" y="1337"/>
                  <a:pt x="375" y="2074"/>
                  <a:pt x="177" y="4210"/>
                </a:cubicBezTo>
                <a:cubicBezTo>
                  <a:pt x="1" y="6115"/>
                  <a:pt x="800" y="8433"/>
                  <a:pt x="2785" y="10177"/>
                </a:cubicBezTo>
                <a:cubicBezTo>
                  <a:pt x="4602" y="11773"/>
                  <a:pt x="6115" y="12087"/>
                  <a:pt x="7966" y="12087"/>
                </a:cubicBezTo>
                <a:cubicBezTo>
                  <a:pt x="8388" y="12087"/>
                  <a:pt x="8827" y="12070"/>
                  <a:pt x="9291" y="12049"/>
                </a:cubicBezTo>
                <a:cubicBezTo>
                  <a:pt x="12991" y="11881"/>
                  <a:pt x="16893" y="8342"/>
                  <a:pt x="15878" y="4210"/>
                </a:cubicBezTo>
                <a:cubicBezTo>
                  <a:pt x="15438" y="2422"/>
                  <a:pt x="13671" y="1"/>
                  <a:pt x="9066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 rot="-9899947">
            <a:off x="4856670" y="1726976"/>
            <a:ext cx="850288" cy="625269"/>
          </a:xfrm>
          <a:custGeom>
            <a:avLst/>
            <a:gdLst/>
            <a:ahLst/>
            <a:cxnLst/>
            <a:rect l="l" t="t" r="r" b="b"/>
            <a:pathLst>
              <a:path w="16498" h="12132" extrusionOk="0">
                <a:moveTo>
                  <a:pt x="7974" y="1"/>
                </a:moveTo>
                <a:cubicBezTo>
                  <a:pt x="7490" y="1"/>
                  <a:pt x="7030" y="47"/>
                  <a:pt x="6606" y="126"/>
                </a:cubicBezTo>
                <a:cubicBezTo>
                  <a:pt x="3445" y="715"/>
                  <a:pt x="576" y="3394"/>
                  <a:pt x="100" y="6518"/>
                </a:cubicBezTo>
                <a:cubicBezTo>
                  <a:pt x="26" y="7013"/>
                  <a:pt x="1" y="7504"/>
                  <a:pt x="23" y="7969"/>
                </a:cubicBezTo>
                <a:cubicBezTo>
                  <a:pt x="112" y="9903"/>
                  <a:pt x="1424" y="12131"/>
                  <a:pt x="4188" y="12131"/>
                </a:cubicBezTo>
                <a:cubicBezTo>
                  <a:pt x="4828" y="12131"/>
                  <a:pt x="5545" y="12012"/>
                  <a:pt x="6342" y="11742"/>
                </a:cubicBezTo>
                <a:cubicBezTo>
                  <a:pt x="9464" y="10687"/>
                  <a:pt x="14252" y="11303"/>
                  <a:pt x="15724" y="7969"/>
                </a:cubicBezTo>
                <a:cubicBezTo>
                  <a:pt x="16497" y="6215"/>
                  <a:pt x="15097" y="3742"/>
                  <a:pt x="13112" y="1998"/>
                </a:cubicBezTo>
                <a:cubicBezTo>
                  <a:pt x="11406" y="500"/>
                  <a:pt x="9558" y="1"/>
                  <a:pt x="7974" y="1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437050" y="1728237"/>
            <a:ext cx="870623" cy="622882"/>
          </a:xfrm>
          <a:custGeom>
            <a:avLst/>
            <a:gdLst/>
            <a:ahLst/>
            <a:cxnLst/>
            <a:rect l="l" t="t" r="r" b="b"/>
            <a:pathLst>
              <a:path w="16893" h="12086" extrusionOk="0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 flipH="1">
            <a:off x="3474314" y="3128245"/>
            <a:ext cx="739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 flipH="1">
            <a:off x="7116491" y="2825713"/>
            <a:ext cx="1918864" cy="145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Playfair Display"/>
                <a:ea typeface="Playfair Display"/>
                <a:cs typeface="Playfair Display"/>
                <a:sym typeface="Playfair Display"/>
              </a:rPr>
              <a:t>Madhusree Chowdhury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3"/>
          </p:nvPr>
        </p:nvSpPr>
        <p:spPr>
          <a:xfrm flipH="1">
            <a:off x="118843" y="2825712"/>
            <a:ext cx="2017773" cy="133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Playfair Display"/>
                <a:ea typeface="Playfair Display"/>
                <a:cs typeface="Playfair Display"/>
                <a:sym typeface="Playfair Display"/>
              </a:rPr>
              <a:t>Anisha </a:t>
            </a:r>
            <a:r>
              <a:rPr lang="en-US" sz="2400"/>
              <a:t>Biswal</a:t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7"/>
          </p:nvPr>
        </p:nvSpPr>
        <p:spPr>
          <a:xfrm flipH="1">
            <a:off x="7140997" y="1367073"/>
            <a:ext cx="1151976" cy="84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Playfair Display"/>
                <a:ea typeface="Playfair Display"/>
                <a:cs typeface="Playfair Display"/>
                <a:sym typeface="Playfair Display"/>
              </a:rPr>
              <a:t>John </a:t>
            </a:r>
            <a:r>
              <a:rPr lang="en-US" sz="2400"/>
              <a:t>Fowler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3" name="Google Shape;163;p23" descr="Image"/>
          <p:cNvPicPr preferRelativeResize="0"/>
          <p:nvPr/>
        </p:nvPicPr>
        <p:blipFill rotWithShape="1">
          <a:blip r:embed="rId3">
            <a:alphaModFix/>
          </a:blip>
          <a:srcRect t="28238" r="15640"/>
          <a:stretch/>
        </p:blipFill>
        <p:spPr>
          <a:xfrm>
            <a:off x="5056904" y="241562"/>
            <a:ext cx="1814676" cy="203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 descr="A picture containing person, indoo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6137" b="30613"/>
          <a:stretch/>
        </p:blipFill>
        <p:spPr>
          <a:xfrm>
            <a:off x="2272420" y="241562"/>
            <a:ext cx="1811927" cy="204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 descr="A picture containing tree, person, outdoor,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1796" y="2571749"/>
            <a:ext cx="2026537" cy="21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 descr="A picture containing outdoor, pers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6912" t="11346" r="28180" b="43323"/>
          <a:stretch/>
        </p:blipFill>
        <p:spPr>
          <a:xfrm>
            <a:off x="5056904" y="2571750"/>
            <a:ext cx="1811926" cy="212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276447" y="235346"/>
            <a:ext cx="5107703" cy="83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 </a:t>
            </a:r>
            <a:r>
              <a:rPr lang="en-US" sz="2800"/>
              <a:t>Hartford Bank Overview</a:t>
            </a:r>
            <a:endParaRPr sz="2800"/>
          </a:p>
        </p:txBody>
      </p:sp>
      <p:sp>
        <p:nvSpPr>
          <p:cNvPr id="173" name="Google Shape;173;p24"/>
          <p:cNvSpPr txBox="1"/>
          <p:nvPr/>
        </p:nvSpPr>
        <p:spPr>
          <a:xfrm>
            <a:off x="106326" y="947725"/>
            <a:ext cx="8883438" cy="231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Located in Connecticut, serves individual customers and small and middle-market businesses with financial products and services.</a:t>
            </a:r>
            <a:endParaRPr sz="1700" dirty="0">
              <a:solidFill>
                <a:schemeClr val="accent4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Serves approximately half a million consumers and small business clients with its various loan products with the loan acceptance rate of 54%</a:t>
            </a:r>
            <a:endParaRPr sz="1700" dirty="0">
              <a:solidFill>
                <a:schemeClr val="accent4"/>
              </a:solidFill>
            </a:endParaRPr>
          </a:p>
          <a:p>
            <a:pPr marL="28575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accent4"/>
                </a:solidFill>
              </a:rPr>
              <a:t>Hartford</a:t>
            </a:r>
            <a:r>
              <a:rPr lang="en-US" sz="17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bank stock (NYSE: </a:t>
            </a:r>
            <a:r>
              <a:rPr lang="en-US" sz="1700" dirty="0">
                <a:solidFill>
                  <a:schemeClr val="accent4"/>
                </a:solidFill>
              </a:rPr>
              <a:t>HTF</a:t>
            </a:r>
            <a:r>
              <a:rPr lang="en-US" sz="17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) is listed on the New York Stock Exchange.</a:t>
            </a:r>
            <a:endParaRPr sz="1700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4"/>
          <p:cNvGrpSpPr/>
          <p:nvPr/>
        </p:nvGrpSpPr>
        <p:grpSpPr>
          <a:xfrm>
            <a:off x="363900" y="3201306"/>
            <a:ext cx="8139767" cy="1120414"/>
            <a:chOff x="2386" y="1732762"/>
            <a:chExt cx="8139767" cy="957619"/>
          </a:xfrm>
        </p:grpSpPr>
        <p:sp>
          <p:nvSpPr>
            <p:cNvPr id="175" name="Google Shape;175;p24"/>
            <p:cNvSpPr/>
            <p:nvPr/>
          </p:nvSpPr>
          <p:spPr>
            <a:xfrm>
              <a:off x="2386" y="1732762"/>
              <a:ext cx="2394049" cy="957619"/>
            </a:xfrm>
            <a:prstGeom prst="homePlate">
              <a:avLst>
                <a:gd name="adj" fmla="val 50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 txBox="1"/>
            <p:nvPr/>
          </p:nvSpPr>
          <p:spPr>
            <a:xfrm>
              <a:off x="2386" y="1732762"/>
              <a:ext cx="2154644" cy="957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Loan Applications </a:t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917625" y="1732762"/>
              <a:ext cx="2394049" cy="957619"/>
            </a:xfrm>
            <a:prstGeom prst="chevron">
              <a:avLst>
                <a:gd name="adj" fmla="val 50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 txBox="1"/>
            <p:nvPr/>
          </p:nvSpPr>
          <p:spPr>
            <a:xfrm>
              <a:off x="2396435" y="1732762"/>
              <a:ext cx="14364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Verification of Applications </a:t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832865" y="1732762"/>
              <a:ext cx="2394049" cy="957619"/>
            </a:xfrm>
            <a:prstGeom prst="chevron">
              <a:avLst>
                <a:gd name="adj" fmla="val 50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 txBox="1"/>
            <p:nvPr/>
          </p:nvSpPr>
          <p:spPr>
            <a:xfrm>
              <a:off x="4311675" y="1732762"/>
              <a:ext cx="1436430" cy="957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Review of the customer details</a:t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748104" y="1732762"/>
              <a:ext cx="2394049" cy="957619"/>
            </a:xfrm>
            <a:prstGeom prst="chevron">
              <a:avLst>
                <a:gd name="adj" fmla="val 50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6226914" y="1732762"/>
              <a:ext cx="1436430" cy="957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48000" rIns="24000" bIns="48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Loan Request</a:t>
              </a:r>
              <a:endParaRPr/>
            </a:p>
          </p:txBody>
        </p:sp>
      </p:grp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262891" y="1012388"/>
            <a:ext cx="8675370" cy="1252768"/>
            <a:chOff x="0" y="1991"/>
            <a:chExt cx="8675370" cy="1252768"/>
          </a:xfrm>
        </p:grpSpPr>
        <p:sp>
          <p:nvSpPr>
            <p:cNvPr id="189" name="Google Shape;189;p25"/>
            <p:cNvSpPr/>
            <p:nvPr/>
          </p:nvSpPr>
          <p:spPr>
            <a:xfrm>
              <a:off x="0" y="1991"/>
              <a:ext cx="8675370" cy="12527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702442" y="314187"/>
              <a:ext cx="7659237" cy="626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 txBox="1"/>
            <p:nvPr/>
          </p:nvSpPr>
          <p:spPr>
            <a:xfrm>
              <a:off x="702442" y="314187"/>
              <a:ext cx="7659237" cy="626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2075" rIns="0" bIns="1320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A collection of </a:t>
              </a:r>
              <a:r>
                <a:rPr lang="en-US" sz="1300" b="1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interrelated tasks</a:t>
              </a: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, initiated in response to an </a:t>
              </a:r>
              <a:r>
                <a:rPr lang="en-US" sz="1300" b="1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event</a:t>
              </a: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 achieving a specific </a:t>
              </a:r>
              <a:r>
                <a:rPr lang="en-US" sz="1300" b="1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 for the </a:t>
              </a:r>
              <a:r>
                <a:rPr lang="en-US" sz="1300" b="1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customers</a:t>
              </a: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 and the other </a:t>
              </a:r>
              <a:r>
                <a:rPr lang="en-US" sz="1300" b="1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stakeholders</a:t>
              </a:r>
              <a:r>
                <a:rPr lang="en-US" sz="1300" b="0" i="0" u="none" strike="noStrike" cap="none">
                  <a:solidFill>
                    <a:srgbClr val="10191B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210599" y="2382199"/>
            <a:ext cx="8722800" cy="2036451"/>
            <a:chOff x="4860" y="507679"/>
            <a:chExt cx="8722800" cy="2036451"/>
          </a:xfrm>
        </p:grpSpPr>
        <p:sp>
          <p:nvSpPr>
            <p:cNvPr id="193" name="Google Shape;193;p25"/>
            <p:cNvSpPr/>
            <p:nvPr/>
          </p:nvSpPr>
          <p:spPr>
            <a:xfrm>
              <a:off x="4860" y="507679"/>
              <a:ext cx="1697042" cy="2036451"/>
            </a:xfrm>
            <a:prstGeom prst="roundRect">
              <a:avLst>
                <a:gd name="adj" fmla="val 5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 txBox="1"/>
            <p:nvPr/>
          </p:nvSpPr>
          <p:spPr>
            <a:xfrm rot="-5400000">
              <a:off x="-660379" y="1172920"/>
              <a:ext cx="1669890" cy="33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1425" rIns="6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Interrelated Tasks </a:t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44269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 txBox="1"/>
            <p:nvPr/>
          </p:nvSpPr>
          <p:spPr>
            <a:xfrm>
              <a:off x="344269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800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Loan Applications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Verification of Applications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Review of the customer details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Approved Loan Request</a:t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761300" y="507679"/>
              <a:ext cx="1697042" cy="2036451"/>
            </a:xfrm>
            <a:prstGeom prst="roundRect">
              <a:avLst>
                <a:gd name="adj" fmla="val 5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 txBox="1"/>
            <p:nvPr/>
          </p:nvSpPr>
          <p:spPr>
            <a:xfrm rot="-5400000">
              <a:off x="1096059" y="1172920"/>
              <a:ext cx="1669890" cy="33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1425" rIns="6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Event</a:t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 rot="5400000">
              <a:off x="1620261" y="2124843"/>
              <a:ext cx="299047" cy="254556"/>
            </a:xfrm>
            <a:prstGeom prst="flowChartExtract">
              <a:avLst/>
            </a:prstGeom>
            <a:solidFill>
              <a:schemeClr val="lt1"/>
            </a:solidFill>
            <a:ln w="25400" cap="flat" cmpd="sng">
              <a:solidFill>
                <a:srgbClr val="CE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100708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 txBox="1"/>
            <p:nvPr/>
          </p:nvSpPr>
          <p:spPr>
            <a:xfrm>
              <a:off x="2100708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customer applies for loan in </a:t>
              </a:r>
              <a:r>
                <a:rPr lang="en-US">
                  <a:solidFill>
                    <a:schemeClr val="lt1"/>
                  </a:solidFill>
                </a:rPr>
                <a:t>Hartford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bank</a:t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517739" y="507679"/>
              <a:ext cx="1697042" cy="2036451"/>
            </a:xfrm>
            <a:prstGeom prst="roundRect">
              <a:avLst>
                <a:gd name="adj" fmla="val 5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 txBox="1"/>
            <p:nvPr/>
          </p:nvSpPr>
          <p:spPr>
            <a:xfrm rot="-5400000">
              <a:off x="2852498" y="1172920"/>
              <a:ext cx="1669890" cy="33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1425" rIns="6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 rot="5400000">
              <a:off x="3376701" y="2124843"/>
              <a:ext cx="299047" cy="254556"/>
            </a:xfrm>
            <a:prstGeom prst="flowChartExtract">
              <a:avLst/>
            </a:prstGeom>
            <a:solidFill>
              <a:schemeClr val="lt1"/>
            </a:solidFill>
            <a:ln w="25400" cap="flat" cmpd="sng">
              <a:solidFill>
                <a:srgbClr val="CE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857148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 txBox="1"/>
            <p:nvPr/>
          </p:nvSpPr>
          <p:spPr>
            <a:xfrm>
              <a:off x="3857148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Loan gets approved</a:t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274178" y="507679"/>
              <a:ext cx="1697042" cy="2036451"/>
            </a:xfrm>
            <a:prstGeom prst="roundRect">
              <a:avLst>
                <a:gd name="adj" fmla="val 5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 txBox="1"/>
            <p:nvPr/>
          </p:nvSpPr>
          <p:spPr>
            <a:xfrm rot="-5400000">
              <a:off x="4608938" y="1172920"/>
              <a:ext cx="1669890" cy="33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1425" rIns="6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5400000">
              <a:off x="5133140" y="2124843"/>
              <a:ext cx="299047" cy="254556"/>
            </a:xfrm>
            <a:prstGeom prst="flowChartExtract">
              <a:avLst/>
            </a:prstGeom>
            <a:solidFill>
              <a:schemeClr val="lt1"/>
            </a:solidFill>
            <a:ln w="25400" cap="flat" cmpd="sng">
              <a:solidFill>
                <a:srgbClr val="CE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5613587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 txBox="1"/>
            <p:nvPr/>
          </p:nvSpPr>
          <p:spPr>
            <a:xfrm>
              <a:off x="5613587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Loan Applicants</a:t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7030618" y="507679"/>
              <a:ext cx="1697042" cy="2036451"/>
            </a:xfrm>
            <a:prstGeom prst="roundRect">
              <a:avLst>
                <a:gd name="adj" fmla="val 5000"/>
              </a:avLst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 rot="-5400000">
              <a:off x="6365377" y="1172920"/>
              <a:ext cx="1669890" cy="339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1425" rIns="6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Stakeholders</a:t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 rot="5400000">
              <a:off x="6889579" y="2124843"/>
              <a:ext cx="299047" cy="254556"/>
            </a:xfrm>
            <a:prstGeom prst="flowChartExtract">
              <a:avLst/>
            </a:prstGeom>
            <a:solidFill>
              <a:schemeClr val="lt1"/>
            </a:solidFill>
            <a:ln w="25400" cap="flat" cmpd="sng">
              <a:solidFill>
                <a:srgbClr val="CE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7370026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7370026" y="507679"/>
              <a:ext cx="1264296" cy="2036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8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</a:rPr>
                <a:t>Hartford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bank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Share-holders</a:t>
              </a:r>
              <a:endParaRPr/>
            </a:p>
          </p:txBody>
        </p:sp>
      </p:grpSp>
      <p:sp>
        <p:nvSpPr>
          <p:cNvPr id="217" name="Google Shape;217;p25"/>
          <p:cNvSpPr txBox="1"/>
          <p:nvPr/>
        </p:nvSpPr>
        <p:spPr>
          <a:xfrm>
            <a:off x="205739" y="253662"/>
            <a:ext cx="85482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Playfair Display"/>
              <a:buNone/>
            </a:pPr>
            <a:r>
              <a:rPr lang="en-US"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Bank Loan Application Improvement Process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/>
        </p:nvSpPr>
        <p:spPr>
          <a:xfrm>
            <a:off x="389443" y="374953"/>
            <a:ext cx="618460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Pain Points and Enablers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27"/>
          <p:cNvGrpSpPr/>
          <p:nvPr/>
        </p:nvGrpSpPr>
        <p:grpSpPr>
          <a:xfrm>
            <a:off x="2769784" y="1234835"/>
            <a:ext cx="3912774" cy="3726451"/>
            <a:chOff x="845291" y="1459"/>
            <a:chExt cx="3912774" cy="3726451"/>
          </a:xfrm>
        </p:grpSpPr>
        <p:sp>
          <p:nvSpPr>
            <p:cNvPr id="230" name="Google Shape;230;p27"/>
            <p:cNvSpPr/>
            <p:nvPr/>
          </p:nvSpPr>
          <p:spPr>
            <a:xfrm>
              <a:off x="845291" y="1459"/>
              <a:ext cx="1863225" cy="1117935"/>
            </a:xfrm>
            <a:prstGeom prst="rect">
              <a:avLst/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845291" y="1459"/>
              <a:ext cx="1863225" cy="111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Low count of customer</a:t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2894840" y="1459"/>
              <a:ext cx="1863225" cy="1117935"/>
            </a:xfrm>
            <a:prstGeom prst="rect">
              <a:avLst/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2894840" y="1459"/>
              <a:ext cx="1863225" cy="111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Less loan acceptance rate</a:t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845291" y="1305717"/>
              <a:ext cx="1863225" cy="1117935"/>
            </a:xfrm>
            <a:prstGeom prst="rect">
              <a:avLst/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 txBox="1"/>
            <p:nvPr/>
          </p:nvSpPr>
          <p:spPr>
            <a:xfrm>
              <a:off x="845291" y="1305717"/>
              <a:ext cx="1863225" cy="111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Not enough competitive in market </a:t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2894840" y="1305717"/>
              <a:ext cx="1863225" cy="1117935"/>
            </a:xfrm>
            <a:prstGeom prst="rect">
              <a:avLst/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2894840" y="1305717"/>
              <a:ext cx="1863225" cy="111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Loss of potential customers, </a:t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154559" y="2609975"/>
              <a:ext cx="3294239" cy="1117935"/>
            </a:xfrm>
            <a:prstGeom prst="rect">
              <a:avLst/>
            </a:prstGeom>
            <a:solidFill>
              <a:srgbClr val="CEE0E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1154559" y="2609975"/>
              <a:ext cx="3294239" cy="111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Enablers: Policies and rules.  </a:t>
              </a:r>
              <a:endParaRPr/>
            </a:p>
          </p:txBody>
        </p:sp>
      </p:grp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9863" y="3330420"/>
            <a:ext cx="678329" cy="5723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1124" y="3336741"/>
            <a:ext cx="625292" cy="57233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29"/>
          <p:cNvSpPr/>
          <p:nvPr/>
        </p:nvSpPr>
        <p:spPr>
          <a:xfrm>
            <a:off x="936265" y="895605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2971154" y="895605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Agency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964442" y="895604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1049056" y="2332428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Loan Request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4962667" y="2334882"/>
            <a:ext cx="1065572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 Rating Bureau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953709" y="3960488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 Review Committee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439428" y="3774160"/>
            <a:ext cx="1177622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Rejected Applications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7707476" y="2181183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Loan Application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6808720" y="895604"/>
            <a:ext cx="1068940" cy="77152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97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Processing Clerk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29"/>
          <p:cNvCxnSpPr>
            <a:stCxn id="253" idx="1"/>
            <a:endCxn id="252" idx="3"/>
          </p:cNvCxnSpPr>
          <p:nvPr/>
        </p:nvCxnSpPr>
        <p:spPr>
          <a:xfrm rot="10800000">
            <a:off x="2005154" y="1281367"/>
            <a:ext cx="96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29"/>
          <p:cNvCxnSpPr>
            <a:stCxn id="253" idx="3"/>
            <a:endCxn id="254" idx="1"/>
          </p:cNvCxnSpPr>
          <p:nvPr/>
        </p:nvCxnSpPr>
        <p:spPr>
          <a:xfrm>
            <a:off x="4040094" y="1281367"/>
            <a:ext cx="9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p29"/>
          <p:cNvCxnSpPr>
            <a:stCxn id="260" idx="2"/>
            <a:endCxn id="259" idx="0"/>
          </p:cNvCxnSpPr>
          <p:nvPr/>
        </p:nvCxnSpPr>
        <p:spPr>
          <a:xfrm rot="-5400000" flipH="1">
            <a:off x="7535490" y="1474829"/>
            <a:ext cx="514200" cy="8988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p29"/>
          <p:cNvCxnSpPr>
            <a:cxnSpLocks/>
            <a:stCxn id="260" idx="1"/>
            <a:endCxn id="254" idx="3"/>
          </p:cNvCxnSpPr>
          <p:nvPr/>
        </p:nvCxnSpPr>
        <p:spPr>
          <a:xfrm flipH="1">
            <a:off x="6033382" y="1281367"/>
            <a:ext cx="7753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29"/>
          <p:cNvCxnSpPr>
            <a:endCxn id="256" idx="0"/>
          </p:cNvCxnSpPr>
          <p:nvPr/>
        </p:nvCxnSpPr>
        <p:spPr>
          <a:xfrm>
            <a:off x="5495453" y="1660482"/>
            <a:ext cx="0" cy="67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29"/>
          <p:cNvCxnSpPr>
            <a:stCxn id="256" idx="3"/>
            <a:endCxn id="258" idx="3"/>
          </p:cNvCxnSpPr>
          <p:nvPr/>
        </p:nvCxnSpPr>
        <p:spPr>
          <a:xfrm>
            <a:off x="6028239" y="2720645"/>
            <a:ext cx="588900" cy="1439400"/>
          </a:xfrm>
          <a:prstGeom prst="bentConnector3">
            <a:avLst>
              <a:gd name="adj1" fmla="val 13880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29"/>
          <p:cNvCxnSpPr>
            <a:stCxn id="258" idx="2"/>
            <a:endCxn id="257" idx="3"/>
          </p:cNvCxnSpPr>
          <p:nvPr/>
        </p:nvCxnSpPr>
        <p:spPr>
          <a:xfrm rot="5400000" flipH="1">
            <a:off x="4425639" y="2943085"/>
            <a:ext cx="199500" cy="3005700"/>
          </a:xfrm>
          <a:prstGeom prst="bentConnector4">
            <a:avLst>
              <a:gd name="adj1" fmla="val -114586"/>
              <a:gd name="adj2" fmla="val 597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29"/>
          <p:cNvCxnSpPr>
            <a:stCxn id="257" idx="0"/>
            <a:endCxn id="255" idx="2"/>
          </p:cNvCxnSpPr>
          <p:nvPr/>
        </p:nvCxnSpPr>
        <p:spPr>
          <a:xfrm rot="5400000" flipH="1">
            <a:off x="1607529" y="3079838"/>
            <a:ext cx="856500" cy="9048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29"/>
          <p:cNvCxnSpPr>
            <a:stCxn id="256" idx="1"/>
            <a:endCxn id="255" idx="3"/>
          </p:cNvCxnSpPr>
          <p:nvPr/>
        </p:nvCxnSpPr>
        <p:spPr>
          <a:xfrm rot="10800000">
            <a:off x="2118067" y="2718245"/>
            <a:ext cx="2844600" cy="24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29"/>
          <p:cNvSpPr txBox="1"/>
          <p:nvPr/>
        </p:nvSpPr>
        <p:spPr>
          <a:xfrm>
            <a:off x="2100635" y="1281367"/>
            <a:ext cx="7264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4023235" y="1308885"/>
            <a:ext cx="9215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Assigned to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5890443" y="1295102"/>
            <a:ext cx="9215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3690685" y="2720645"/>
            <a:ext cx="7809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1636680" y="3498822"/>
            <a:ext cx="7809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Approves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6152771" y="2691098"/>
            <a:ext cx="6559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Rejects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246715" y="1667129"/>
            <a:ext cx="9215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4296189" y="4512073"/>
            <a:ext cx="12891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Re-evaluated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228120" y="125137"/>
            <a:ext cx="8548296" cy="53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Playfair Display"/>
              <a:buNone/>
            </a:pPr>
            <a:r>
              <a:rPr lang="en-US" sz="2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Loan Application ERD</a:t>
            </a:r>
            <a:endParaRPr sz="2800" b="0" i="0" u="none" strike="noStrike" cap="none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726140" y="745776"/>
            <a:ext cx="8189739" cy="422464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ygge general by Slidesgo">
  <a:themeElements>
    <a:clrScheme name="Simple Light">
      <a:dk1>
        <a:srgbClr val="FBFBFB"/>
      </a:dk1>
      <a:lt1>
        <a:srgbClr val="434343"/>
      </a:lt1>
      <a:dk2>
        <a:srgbClr val="FCE5CD"/>
      </a:dk2>
      <a:lt2>
        <a:srgbClr val="E6B8AF"/>
      </a:lt2>
      <a:accent1>
        <a:srgbClr val="D0E0E3"/>
      </a:accent1>
      <a:accent2>
        <a:srgbClr val="76A5AF"/>
      </a:accent2>
      <a:accent3>
        <a:srgbClr val="FBFBFB"/>
      </a:accent3>
      <a:accent4>
        <a:srgbClr val="434343"/>
      </a:accent4>
      <a:accent5>
        <a:srgbClr val="FCE5CD"/>
      </a:accent5>
      <a:accent6>
        <a:srgbClr val="E6B8A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563</Words>
  <Application>Microsoft Office PowerPoint</Application>
  <PresentationFormat>On-screen Show (16:9)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Playfair Display</vt:lpstr>
      <vt:lpstr>Arial</vt:lpstr>
      <vt:lpstr>Josefin Slab SemiBold</vt:lpstr>
      <vt:lpstr>Abel</vt:lpstr>
      <vt:lpstr>Calibri</vt:lpstr>
      <vt:lpstr>Algerian</vt:lpstr>
      <vt:lpstr>Nunito Light</vt:lpstr>
      <vt:lpstr>Hygge general by Slidesgo</vt:lpstr>
      <vt:lpstr>Custom Design</vt:lpstr>
      <vt:lpstr>Hartford Bank Loan Application Improvement Process</vt:lpstr>
      <vt:lpstr>Agenda</vt:lpstr>
      <vt:lpstr>03</vt:lpstr>
      <vt:lpstr> Hartford Bank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Database Demo</vt:lpstr>
      <vt:lpstr> Business Questions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Hartford Bank Loan Application Improvement Process</dc:title>
  <cp:lastModifiedBy>John Fowler</cp:lastModifiedBy>
  <cp:revision>2</cp:revision>
  <dcterms:modified xsi:type="dcterms:W3CDTF">2021-12-07T13:57:49Z</dcterms:modified>
</cp:coreProperties>
</file>